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493" r:id="rId2"/>
    <p:sldId id="532" r:id="rId3"/>
    <p:sldId id="536" r:id="rId4"/>
    <p:sldId id="531" r:id="rId5"/>
    <p:sldId id="537" r:id="rId6"/>
    <p:sldId id="534" r:id="rId7"/>
    <p:sldId id="535" r:id="rId8"/>
    <p:sldId id="538" r:id="rId9"/>
    <p:sldId id="539" r:id="rId10"/>
    <p:sldId id="540" r:id="rId11"/>
    <p:sldId id="542" r:id="rId12"/>
    <p:sldId id="545" r:id="rId13"/>
    <p:sldId id="543" r:id="rId14"/>
    <p:sldId id="541" r:id="rId15"/>
    <p:sldId id="533" r:id="rId16"/>
    <p:sldId id="412" r:id="rId17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86" autoAdjust="0"/>
    <p:restoredTop sz="91864" autoAdjust="0"/>
  </p:normalViewPr>
  <p:slideViewPr>
    <p:cSldViewPr>
      <p:cViewPr varScale="1">
        <p:scale>
          <a:sx n="88" d="100"/>
          <a:sy n="88" d="100"/>
        </p:scale>
        <p:origin x="1344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r">
              <a:defRPr sz="1200"/>
            </a:lvl1pPr>
          </a:lstStyle>
          <a:p>
            <a:fld id="{950D5F68-2B64-44B1-AC01-C276D1C636B1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1"/>
            <a:ext cx="2946400" cy="496888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9" y="9429751"/>
            <a:ext cx="2946400" cy="496888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r">
              <a:defRPr sz="1200"/>
            </a:lvl1pPr>
          </a:lstStyle>
          <a:p>
            <a:fld id="{7EE0DFC3-A31C-43BF-8814-A0761ED6AAF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82972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411"/>
          </a:xfrm>
          <a:prstGeom prst="rect">
            <a:avLst/>
          </a:prstGeom>
        </p:spPr>
        <p:txBody>
          <a:bodyPr vert="horz" lIns="92130" tIns="46068" rIns="92130" bIns="4606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411"/>
          </a:xfrm>
          <a:prstGeom prst="rect">
            <a:avLst/>
          </a:prstGeom>
        </p:spPr>
        <p:txBody>
          <a:bodyPr vert="horz" lIns="92130" tIns="46068" rIns="92130" bIns="46068" rtlCol="0"/>
          <a:lstStyle>
            <a:lvl1pPr algn="r">
              <a:defRPr sz="1200"/>
            </a:lvl1pPr>
          </a:lstStyle>
          <a:p>
            <a:fld id="{ECC2C191-0A53-4FF2-B367-31C44C59655B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30" tIns="46068" rIns="92130" bIns="4606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10"/>
            <a:ext cx="5438140" cy="4467701"/>
          </a:xfrm>
          <a:prstGeom prst="rect">
            <a:avLst/>
          </a:prstGeom>
        </p:spPr>
        <p:txBody>
          <a:bodyPr vert="horz" lIns="92130" tIns="46068" rIns="92130" bIns="4606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4"/>
            <a:ext cx="2945659" cy="496411"/>
          </a:xfrm>
          <a:prstGeom prst="rect">
            <a:avLst/>
          </a:prstGeom>
        </p:spPr>
        <p:txBody>
          <a:bodyPr vert="horz" lIns="92130" tIns="46068" rIns="92130" bIns="4606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30094"/>
            <a:ext cx="2945659" cy="496411"/>
          </a:xfrm>
          <a:prstGeom prst="rect">
            <a:avLst/>
          </a:prstGeom>
        </p:spPr>
        <p:txBody>
          <a:bodyPr vert="horz" lIns="92130" tIns="46068" rIns="92130" bIns="46068" rtlCol="0" anchor="b"/>
          <a:lstStyle>
            <a:lvl1pPr algn="r">
              <a:defRPr sz="1200"/>
            </a:lvl1pPr>
          </a:lstStyle>
          <a:p>
            <a:fld id="{53C1315E-30D4-4106-9907-948A9815A24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302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18000"/>
            <a:lum/>
          </a:blip>
          <a:srcRect/>
          <a:stretch>
            <a:fillRect t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B07A3-4424-44D3-91D7-EC1F83046B96}" type="datetimeFigureOut">
              <a:rPr lang="ru-RU" smtClean="0"/>
              <a:pPr/>
              <a:t>30.01.2024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0ECFC-754E-425E-AC13-3D8F58C11D0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fingramota46.ru/dokum/regionalnye-dokumenty/1489-kalendar-meropriyatij-po-povysheniyu-finansovoj-gramotnosti-naseleniya-kurskoj-oblasti-provedennykh-vo-4-kvartale-2022-goda.html" TargetMode="External"/><Relationship Id="rId2" Type="http://schemas.openxmlformats.org/officeDocument/2006/relationships/hyperlink" Target="https://fingramota46.ru/dokum/regionalnye-dokumenty/1363-kalendar-meropriyatij-po-povysheniyu-finansovoj-gramotnosti-naseleniya-kurskoj-oblasti-provedennykh-v-1-kvartale-2022-goda-3.html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fingramota46.ru/dokum/regionalnye-dokumenty/1720-otchety-obrazovatelnykh-organizatsij-za-pervyj-kvartal-2023-goda-2.html" TargetMode="External"/><Relationship Id="rId2" Type="http://schemas.openxmlformats.org/officeDocument/2006/relationships/hyperlink" Target="https://fingramota46.ru/dokum/regionalnye-dokumenty/1651-otchety-obrazovatelnykh-organizatsij-za-pervyj-kvartal-2023-goda.html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mailto:lv.nekrasova@kiro46.ru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nekrasova.65@mail.ru" TargetMode="External"/><Relationship Id="rId2" Type="http://schemas.openxmlformats.org/officeDocument/2006/relationships/hyperlink" Target="mailto:lv.nekrasova@kiro46.r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/>
            </a:r>
            <a:br>
              <a:rPr lang="ru-RU" sz="2000" b="1" dirty="0" smtClean="0">
                <a:solidFill>
                  <a:srgbClr val="FF0000"/>
                </a:solidFill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Методический </a:t>
            </a:r>
            <a:r>
              <a:rPr lang="ru-RU" sz="27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</a:t>
            </a:r>
            <a:r>
              <a:rPr 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вопросам заполнения </a:t>
            </a:r>
            <a:r>
              <a:rPr lang="ru-RU" sz="2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общеобразовательными организациями формы </a:t>
            </a:r>
            <a:r>
              <a:rPr lang="ru-RU" sz="27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 </a:t>
            </a:r>
            <a:r>
              <a:rPr lang="ru-RU" sz="27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2022/2023 учебный год  о включении финансовой грамотности в образовательные программы </a:t>
            </a:r>
            <a:r>
              <a:rPr lang="ru-RU" dirty="0"/>
              <a:t/>
            </a:r>
            <a:br>
              <a:rPr lang="ru-RU" dirty="0"/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Некрасова Лилия Васильевна -  заведующий Региональной учебной лабораторией  финансовой грамотности,</a:t>
            </a:r>
          </a:p>
          <a:p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ОГБУ ДПО «Курский институт развития образования»,  </a:t>
            </a:r>
          </a:p>
          <a:p>
            <a:pPr algn="l"/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кандидат экономических наук, доцент </a:t>
            </a:r>
          </a:p>
          <a:p>
            <a:pPr algn="l"/>
            <a:r>
              <a:rPr lang="ru-RU" sz="1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</a:t>
            </a:r>
            <a:r>
              <a:rPr lang="ru-RU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29 января 2024 г.   15.00</a:t>
            </a:r>
            <a:endParaRPr lang="ru-RU" sz="1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ject 7"/>
          <p:cNvSpPr/>
          <p:nvPr/>
        </p:nvSpPr>
        <p:spPr>
          <a:xfrm>
            <a:off x="2411760" y="-35743"/>
            <a:ext cx="4001643" cy="20717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2453571"/>
            <a:ext cx="712879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ru-RU" sz="2400" dirty="0">
                <a:solidFill>
                  <a:prstClr val="black"/>
                </a:solidFill>
                <a:ea typeface="+mj-ea"/>
                <a:cs typeface="+mj-cs"/>
              </a:rPr>
            </a:br>
            <a:endParaRPr lang="ru-RU" sz="24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pPr algn="ctr"/>
            <a:endParaRPr lang="ru-RU" sz="2400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pPr algn="ctr"/>
            <a:endParaRPr lang="ru-RU" dirty="0"/>
          </a:p>
        </p:txBody>
      </p:sp>
      <p:pic>
        <p:nvPicPr>
          <p:cNvPr id="10" name="Рисунок 9" descr="http://kiro46.ru/images/logokir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0"/>
            <a:ext cx="1908876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689"/>
            <a:ext cx="1575578" cy="145344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3235" y="0"/>
            <a:ext cx="1575578" cy="145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61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Министерства финансов РФ от 23.01.2024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 rotWithShape="1">
          <a:blip r:embed="rId2"/>
          <a:srcRect l="26040" t="12770" r="27269" b="5360"/>
          <a:stretch/>
        </p:blipFill>
        <p:spPr bwMode="auto">
          <a:xfrm>
            <a:off x="1259632" y="1052736"/>
            <a:ext cx="5318723" cy="49251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26379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Последовательность действий по сбору отчетных данных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Сбор сведений от общеобразовательных организаций за 2022/2023 учебный год в формате таблицы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которых  приводятся: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о контингенте  -по  состоянию на 01 октября 2022 г. согласно форме ОО-1 с разбивкой по уровням общего образования;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о вовлеченности обучающихся в процесс формирования финансовой грамотности 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 ссылками на часть проведенных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конкретных мероприятий по ФГ (официальные ресурсы ОО в сети Интернет) и число участников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8417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отчетности школ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 rotWithShape="1">
          <a:blip r:embed="rId2"/>
          <a:srcRect l="13982" t="19157" r="13544" b="5586"/>
          <a:stretch/>
        </p:blipFill>
        <p:spPr bwMode="auto">
          <a:xfrm>
            <a:off x="697695" y="1600200"/>
            <a:ext cx="7748609" cy="45259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94243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 заполнения таблицы школой 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 rotWithShape="1">
          <a:blip r:embed="rId2"/>
          <a:srcRect l="1925" t="22577" r="32400" b="9920"/>
          <a:stretch/>
        </p:blipFill>
        <p:spPr bwMode="auto">
          <a:xfrm>
            <a:off x="657868" y="1600200"/>
            <a:ext cx="7828263" cy="45259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148171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Включение  тематики финансовой грамотности   в различные сегменты образовательного пространства школы 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/>
              <a:t>* в рамках календарного плана воспитательной работы обучающихся под мероприятием подразумевается мероприятие, организованное и проведенное соответствующей общеобразовательной организацией</a:t>
            </a:r>
            <a:br>
              <a:rPr lang="ru-RU" dirty="0"/>
            </a:br>
            <a:r>
              <a:rPr lang="ru-RU" dirty="0"/>
              <a:t>по форме, устанавливаемой общеобразовательной организацией самостоятельно;</a:t>
            </a:r>
          </a:p>
          <a:p>
            <a:r>
              <a:rPr lang="ru-RU" dirty="0"/>
              <a:t>* в рамках урочной деятельности под мероприятием подразумевается включение темы финансовой грамотности </a:t>
            </a:r>
            <a:br>
              <a:rPr lang="ru-RU" dirty="0"/>
            </a:br>
            <a:r>
              <a:rPr lang="ru-RU" dirty="0"/>
              <a:t>и ее изучение в соответствующей общеобразовательной организации в рамках соответствующих учебных предметов(учебных модулей);</a:t>
            </a:r>
          </a:p>
          <a:p>
            <a:r>
              <a:rPr lang="ru-RU" dirty="0"/>
              <a:t>*в рамках внеурочной деятельности под мероприятием подразумевается мероприятие, организованное и проведенное соответствующей общеобразовательной организацией</a:t>
            </a:r>
            <a:br>
              <a:rPr lang="ru-RU" dirty="0"/>
            </a:br>
            <a:r>
              <a:rPr lang="ru-RU" dirty="0"/>
              <a:t>по форме, устанавливаемой общеобразовательной организацией самостоятельно;</a:t>
            </a:r>
          </a:p>
          <a:p>
            <a:r>
              <a:rPr lang="ru-RU" dirty="0"/>
              <a:t>* в рамках факультативных и/или элективных </a:t>
            </a:r>
            <a:br>
              <a:rPr lang="ru-RU" dirty="0"/>
            </a:br>
            <a:r>
              <a:rPr lang="ru-RU" dirty="0"/>
              <a:t>учебных предметов (курсов) под мероприятием подразумевается факультативный и/или элективный </a:t>
            </a:r>
            <a:br>
              <a:rPr lang="ru-RU" dirty="0"/>
            </a:br>
            <a:r>
              <a:rPr lang="ru-RU" dirty="0"/>
              <a:t>учебный предмет (курс) по финансовой грамотности, изучаемый в соответствующей общеобразовательной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9978368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Разъяснения  Минфина России 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800" u="sng" dirty="0"/>
              <a:t>В целях получения максимального </a:t>
            </a:r>
            <a:r>
              <a:rPr lang="ru-RU" sz="1800" u="sng" dirty="0" smtClean="0"/>
              <a:t>значения по индикатору по Курской области   </a:t>
            </a:r>
            <a:r>
              <a:rPr lang="ru-RU" sz="1800" u="sng" dirty="0"/>
              <a:t/>
            </a:r>
            <a:br>
              <a:rPr lang="ru-RU" sz="1800" u="sng" dirty="0"/>
            </a:br>
            <a:endParaRPr lang="ru-RU" sz="1800" dirty="0"/>
          </a:p>
          <a:p>
            <a:r>
              <a:rPr lang="ru-RU" sz="1800" dirty="0"/>
              <a:t> </a:t>
            </a:r>
            <a:r>
              <a:rPr lang="ru-RU" sz="1800" dirty="0" smtClean="0"/>
              <a:t>- </a:t>
            </a:r>
            <a:r>
              <a:rPr lang="ru-RU" sz="1800" dirty="0"/>
              <a:t>100% общеобразовательных организаций, осуществляющих деятельность на территории субъекта Российской Федерации, в соответствующем учебном году </a:t>
            </a:r>
            <a:br>
              <a:rPr lang="ru-RU" sz="1800" dirty="0"/>
            </a:br>
            <a:r>
              <a:rPr lang="ru-RU" sz="1800" dirty="0"/>
              <a:t>в рамках календарных планов воспитательной работы обучающихся и/или в рамках урочной деятельности</a:t>
            </a:r>
            <a:br>
              <a:rPr lang="ru-RU" sz="1800" dirty="0"/>
            </a:br>
            <a:r>
              <a:rPr lang="ru-RU" sz="1800" dirty="0"/>
              <a:t>и/или в рамках внеурочной деятельности и/или в рамках факультативных и/или элективных учебных предметов(курсов)обеспечили организацию и проведение для каждого уровня общего образования не менее одного мероприятия*,направленного на повышение финансовой грамотности:</a:t>
            </a:r>
          </a:p>
          <a:p>
            <a:r>
              <a:rPr lang="ru-RU" sz="1800" dirty="0"/>
              <a:t>не менее 50% обучающихся по образовательным программам начального общего образования</a:t>
            </a:r>
            <a:br>
              <a:rPr lang="ru-RU" sz="1800" dirty="0"/>
            </a:br>
            <a:r>
              <a:rPr lang="ru-RU" sz="1800" dirty="0"/>
              <a:t>в соответствующих общеобразовательных организациях;</a:t>
            </a:r>
          </a:p>
          <a:p>
            <a:r>
              <a:rPr lang="ru-RU" sz="1800" dirty="0"/>
              <a:t>не менее 50% обучающихся по образовательным программам основного общего образования</a:t>
            </a:r>
            <a:br>
              <a:rPr lang="ru-RU" sz="1800" dirty="0"/>
            </a:br>
            <a:r>
              <a:rPr lang="ru-RU" sz="1800" dirty="0"/>
              <a:t>в соответствующих общеобразовательных организациях;</a:t>
            </a:r>
          </a:p>
          <a:p>
            <a:r>
              <a:rPr lang="ru-RU" sz="1800" dirty="0"/>
              <a:t>не менее 50% обучающихся по образовательным программам среднего общего образования в соответствующих общеобразовательных организациях</a:t>
            </a:r>
          </a:p>
        </p:txBody>
      </p:sp>
    </p:spTree>
    <p:extLst>
      <p:ext uri="{BB962C8B-B14F-4D97-AF65-F5344CB8AC3E}">
        <p14:creationId xmlns:p14="http://schemas.microsoft.com/office/powerpoint/2010/main" val="248438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учитывать при заполнении форм отчетности?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1. Включение в отчет  максимальной численности всех обучающихся начальных классов,   обучающихся на уровне основного общего  и среднего общего  образования: </a:t>
            </a:r>
          </a:p>
          <a:p>
            <a:r>
              <a:rPr lang="ru-RU" dirty="0"/>
              <a:t>-  включение темы финансовой грамотности и ее изучение в рамках обязательных предметов учебного плана («Окружающий мир», «Математика», «Обществознание», «История», «Информатика», «География», «Основы безопасности жизнедеятельности», «Иностранный язык», «Литература», «Экономика», «Право»), учебных курсов внеурочной деятельности, элективных и факультативных курсов;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44884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учитывать при заполнении форм отчетности?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2. Отражение в ссылках информации  не только о содержании учебного плана, но и об участии обучающихся в многочисленных мероприятиях по финансовой грамотности.</a:t>
            </a:r>
          </a:p>
          <a:p>
            <a:r>
              <a:rPr lang="ru-RU" dirty="0"/>
              <a:t> </a:t>
            </a:r>
          </a:p>
          <a:p>
            <a:pPr lvl="0"/>
            <a:r>
              <a:rPr lang="ru-RU" dirty="0"/>
              <a:t>Тематика финансовой грамотности включает вопросы управления личными и общественными финансами, в том числе вопросы  бюджетной,  налоговой, пенсионной, инвестиционной грамотности, предпринимательской активности, </a:t>
            </a:r>
            <a:r>
              <a:rPr lang="ru-RU" dirty="0" err="1"/>
              <a:t>кибербезопасности</a:t>
            </a:r>
            <a:r>
              <a:rPr lang="ru-RU" dirty="0"/>
              <a:t> и защиты прав потребителей финансовых услуг  .    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8819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Примеры мероприятий по финансовой грамотности для обучающихся 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участие в осенней и весенней сессии проекта Банка России «Онлайн-уроки финансовой грамотности» 2022/2023 учебного года;</a:t>
            </a:r>
          </a:p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участие во Всероссийском онлайн финансовом зачете в декабре  2022 года ;</a:t>
            </a:r>
          </a:p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участие в региональном этапе   Всероссийском конкурса эссе  «День рубля» (декабрь 2023 г.); </a:t>
            </a:r>
          </a:p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участие в мероприятиях Всероссийской недели финансовой грамотности для детей и молодежи ( ноябрь 2022 г. – апрель 2023 г.);</a:t>
            </a:r>
          </a:p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участие в Кубках Курской области по финансовым  «боям» Третьего Всероссийского чемпионата по финансовой грамотности и предпринимательству (ноябрь 2022 г.);</a:t>
            </a:r>
          </a:p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участие в Кубках Курской области по коммуникативным  «боям» Четвертого  Всероссийского чемпионата по финансовой грамотности и предпринимательству (апрель  2023 г);</a:t>
            </a:r>
          </a:p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участие в тематическом уроке по финансовой безопасности (март-апрель 2023 г.) </a:t>
            </a:r>
          </a:p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 участие обучающихся во всероссийских  олимпиадах и конкурсах, направленных  на формирование финансовой грамотности и предпринимательской активности.</a:t>
            </a:r>
          </a:p>
          <a:p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экскурсии, открытые уроки, деловые игры, тренинги, встречи с экспертами финансового рынка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92191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 мероприятий, проведенных школами  – в отчетности на сайте  региональной лаборатории финграмота46</a:t>
            </a:r>
            <a:br>
              <a:rPr lang="ru-RU" sz="1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1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https://fingramota46.ru/dokum/regionalnye-dokumenty.html?start=10</a:t>
            </a:r>
            <a:endParaRPr lang="ru-RU" sz="1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 rotWithShape="1">
          <a:blip r:embed="rId2"/>
          <a:srcRect l="3464" t="6613" r="844" b="6044"/>
          <a:stretch/>
        </p:blipFill>
        <p:spPr bwMode="auto">
          <a:xfrm>
            <a:off x="457200" y="1750550"/>
            <a:ext cx="8229600" cy="422526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32785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Ссылки на отчеты школ за 3 и 4 кварталы 2022  года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3 квартал 2022  г.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fingramota46.ru/dokum/regionalnye-dokumenty/1363-kalendar-meropriyatij-po-povysheniyu-finansovoj-gramotnosti-naseleniya-kurskoj-oblasti-provedennykh-v-1-kvartale-2022-goda-3.html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>
                <a:solidFill>
                  <a:srgbClr val="FF0000"/>
                </a:solidFill>
              </a:rPr>
              <a:t>4 квартал 2022 г. </a:t>
            </a:r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fingramota46.ru/dokum/regionalnye-dokumenty/1489-kalendar-meropriyatij-po-povysheniyu-finansovoj-gramotnosti-naseleniya-kurskoj-oblasti-provedennykh-vo-4-kvartale-2022-goda.html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23996355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Ссылки на отчеты школ за 1 и 2 кварталы 2023  года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ru-RU" dirty="0" smtClean="0"/>
          </a:p>
          <a:p>
            <a:r>
              <a:rPr lang="ru-RU" dirty="0" smtClean="0">
                <a:solidFill>
                  <a:srgbClr val="FF0000"/>
                </a:solidFill>
              </a:rPr>
              <a:t>1 квартал 2023 г. </a:t>
            </a:r>
            <a:r>
              <a:rPr lang="en-US" dirty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fingramota46.ru/dokum/regionalnye-dokumenty/1651-otchety-obrazovatelnykh-organizatsij-za-pervyj-kvartal-2023-goda.html</a:t>
            </a:r>
            <a:r>
              <a:rPr lang="ru-RU" dirty="0" smtClean="0"/>
              <a:t> 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2 квартал 2023 г.</a:t>
            </a:r>
          </a:p>
          <a:p>
            <a:r>
              <a:rPr lang="en-US" dirty="0">
                <a:hlinkClick r:id="rId3"/>
              </a:rPr>
              <a:t>https://</a:t>
            </a:r>
            <a:r>
              <a:rPr lang="en-US" dirty="0" smtClean="0">
                <a:hlinkClick r:id="rId3"/>
              </a:rPr>
              <a:t>fingramota46.ru/dokum/regionalnye-dokumenty/1720-otchety-obrazovatelnykh-organizatsij-za-pervyj-kvartal-2023-goda-2.html</a:t>
            </a: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63065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управления образованием отправляют сводный отчет по всем школам до 16.02.2024 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Сводный отчет, оформленный в формате таблицы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должен включать данные по всем школам ( вместе с филиалами) , в том числе ссылки на подтверждающие источники информации о мероприятиях по финансовой грамотности. 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 высылаем на адрес  </a:t>
            </a:r>
            <a:r>
              <a:rPr lang="en-US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lv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.</a:t>
            </a:r>
            <a:r>
              <a:rPr lang="en-US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nekrasova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@</a:t>
            </a:r>
            <a:r>
              <a:rPr lang="en-US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kiro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46.</a:t>
            </a:r>
            <a:r>
              <a:rPr lang="en-US" u="sng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ru</a:t>
            </a:r>
            <a:r>
              <a:rPr lang="ru-RU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темой письма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«Район_ отчет для Минфина». </a:t>
            </a: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702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Формы отчетности органов управления образованием  муниципальных образований </a:t>
            </a:r>
            <a:b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формате </a:t>
            </a: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/>
          </p:cNvPicPr>
          <p:nvPr>
            <p:ph idx="1"/>
          </p:nvPr>
        </p:nvPicPr>
        <p:blipFill rotWithShape="1">
          <a:blip r:embed="rId2"/>
          <a:srcRect l="1411" t="34208" r="20727" b="9463"/>
          <a:stretch/>
        </p:blipFill>
        <p:spPr bwMode="auto">
          <a:xfrm>
            <a:off x="457200" y="2188710"/>
            <a:ext cx="8229600" cy="33489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777691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3500438"/>
            <a:ext cx="7643866" cy="100013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Некрасова Лилия Васильевна, к.э.н.,  доцент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заведующий Региональной учебной лабораторией финансовой грамотности 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Курской области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8 919 274 32 54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8(4712) 70 00 23</a:t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100" dirty="0" smtClean="0">
                <a:latin typeface="Times New Roman" pitchFamily="18" charset="0"/>
                <a:cs typeface="Times New Roman" pitchFamily="18" charset="0"/>
                <a:hlinkClick r:id="rId2"/>
              </a:rPr>
              <a:t>lv.nekrasova@kiro46.ru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100" dirty="0" smtClean="0">
                <a:latin typeface="Times New Roman" pitchFamily="18" charset="0"/>
                <a:cs typeface="Times New Roman" pitchFamily="18" charset="0"/>
                <a:hlinkClick r:id="rId3"/>
              </a:rPr>
              <a:t>nekrasova.65@mail.ru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4941168"/>
            <a:ext cx="1579001" cy="14509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0415" y="-14915"/>
            <a:ext cx="9144793" cy="1286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386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5304</TotalTime>
  <Words>595</Words>
  <Application>Microsoft Office PowerPoint</Application>
  <PresentationFormat>Экран (4:3)</PresentationFormat>
  <Paragraphs>55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Times New Roman</vt:lpstr>
      <vt:lpstr>Тема Office</vt:lpstr>
      <vt:lpstr>   Методический вебинар по вопросам заполнения общеобразовательными организациями формы отчетности за 2022/2023 учебный год  о включении финансовой грамотности в образовательные программы     </vt:lpstr>
      <vt:lpstr>Письмо Министерства финансов РФ от 23.01.2024</vt:lpstr>
      <vt:lpstr>Последовательность действий по сбору отчетных данных </vt:lpstr>
      <vt:lpstr>Формы отчетности школ</vt:lpstr>
      <vt:lpstr>Пример заполнения таблицы школой </vt:lpstr>
      <vt:lpstr>Включение  тематики финансовой грамотности   в различные сегменты образовательного пространства школы </vt:lpstr>
      <vt:lpstr>Разъяснения  Минфина России </vt:lpstr>
      <vt:lpstr>Что учитывать при заполнении форм отчетности?</vt:lpstr>
      <vt:lpstr>Что учитывать при заполнении форм отчетности?</vt:lpstr>
      <vt:lpstr>Примеры мероприятий по финансовой грамотности для обучающихся </vt:lpstr>
      <vt:lpstr>Перечень  мероприятий, проведенных школами  – в отчетности на сайте  региональной лаборатории финграмота46 https://fingramota46.ru/dokum/regionalnye-dokumenty.html?start=10</vt:lpstr>
      <vt:lpstr>Ссылки на отчеты школ за 3 и 4 кварталы 2022  года</vt:lpstr>
      <vt:lpstr>Ссылки на отчеты школ за 1 и 2 кварталы 2023  года</vt:lpstr>
      <vt:lpstr>Органы управления образованием отправляют сводный отчет по всем школам до 16.02.2024 </vt:lpstr>
      <vt:lpstr>Формы отчетности органов управления образованием  муниципальных образований  в формате Excel</vt:lpstr>
      <vt:lpstr>    Спасибо за внимание  Некрасова Лилия Васильевна, к.э.н.,  доцент заведующий Региональной учебной лабораторией финансовой грамотности  Курской области 8 919 274 32 54 8(4712) 70 00 23 lv.nekrasova@kiro46.ru nekrasova.65@mail.ru    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safanasiev</dc:creator>
  <cp:lastModifiedBy>user</cp:lastModifiedBy>
  <cp:revision>1058</cp:revision>
  <cp:lastPrinted>2021-10-27T10:03:38Z</cp:lastPrinted>
  <dcterms:created xsi:type="dcterms:W3CDTF">2015-05-04T09:57:09Z</dcterms:created>
  <dcterms:modified xsi:type="dcterms:W3CDTF">2024-01-30T14:00:58Z</dcterms:modified>
</cp:coreProperties>
</file>